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Average"/>
      <p:regular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0B6B16-D1BD-47E6-92EB-AA65D8FA0CCE}">
  <a:tblStyle styleId="{760B6B16-D1BD-47E6-92EB-AA65D8FA0CC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22DC20E-6AC5-4CD7-BE49-D1D6F37AB277}"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Oswald-regular.fntdata"/><Relationship Id="rId27" Type="http://schemas.openxmlformats.org/officeDocument/2006/relationships/font" Target="fonts/Averag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swald-bold.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557705d3d1_1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557705d3d1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557705d3d1_1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557705d3d1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6f980f9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6f980f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6f980f91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6f980f9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6f980f91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6f980f9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6f980f91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6f980f9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6f980f9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6f980f9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6f980f91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6f980f9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c6f980f91_0_1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c6f980f9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557705d3d1_1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557705d3d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c6f980f91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c6f980f9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557705d3d1_1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557705d3d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557705d3d1_1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557705d3d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557705d3d1_1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557705d3d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557705d3d1_1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557705d3d1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557705d3d1_1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557705d3d1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557705d3d1_1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557705d3d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557705d3d1_1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557705d3d1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idx="1" type="body"/>
          </p:nvPr>
        </p:nvSpPr>
        <p:spPr>
          <a:xfrm>
            <a:off x="209325" y="2722350"/>
            <a:ext cx="4714800" cy="724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t>Team members: </a:t>
            </a:r>
            <a:endParaRPr sz="1300"/>
          </a:p>
          <a:p>
            <a:pPr indent="457200" lvl="0" marL="0" rtl="0" algn="l">
              <a:lnSpc>
                <a:spcPct val="100000"/>
              </a:lnSpc>
              <a:spcBef>
                <a:spcPts val="0"/>
              </a:spcBef>
              <a:spcAft>
                <a:spcPts val="0"/>
              </a:spcAft>
              <a:buNone/>
            </a:pPr>
            <a:r>
              <a:rPr lang="en" sz="1300"/>
              <a:t>Kasha Muzila, Karl Eirich, Robert Turnage, Cynthia Zhu</a:t>
            </a:r>
            <a:endParaRPr sz="1300"/>
          </a:p>
        </p:txBody>
      </p:sp>
      <p:pic>
        <p:nvPicPr>
          <p:cNvPr id="60" name="Google Shape;60;p13"/>
          <p:cNvPicPr preferRelativeResize="0"/>
          <p:nvPr/>
        </p:nvPicPr>
        <p:blipFill rotWithShape="1">
          <a:blip r:embed="rId3">
            <a:alphaModFix/>
          </a:blip>
          <a:srcRect b="0" l="0" r="45533" t="0"/>
          <a:stretch/>
        </p:blipFill>
        <p:spPr>
          <a:xfrm>
            <a:off x="4943725" y="0"/>
            <a:ext cx="4200274" cy="5143499"/>
          </a:xfrm>
          <a:prstGeom prst="rect">
            <a:avLst/>
          </a:prstGeom>
          <a:noFill/>
          <a:ln>
            <a:noFill/>
          </a:ln>
        </p:spPr>
      </p:pic>
      <p:sp>
        <p:nvSpPr>
          <p:cNvPr id="61" name="Google Shape;61;p13"/>
          <p:cNvSpPr txBox="1"/>
          <p:nvPr>
            <p:ph idx="4294967295" type="ctrTitle"/>
          </p:nvPr>
        </p:nvSpPr>
        <p:spPr>
          <a:xfrm>
            <a:off x="209325" y="1273575"/>
            <a:ext cx="4490400" cy="132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Gardening Algorithm </a:t>
            </a:r>
            <a:endParaRPr sz="3700"/>
          </a:p>
          <a:p>
            <a:pPr indent="0" lvl="0" marL="0" rtl="0" algn="l">
              <a:spcBef>
                <a:spcPts val="0"/>
              </a:spcBef>
              <a:spcAft>
                <a:spcPts val="0"/>
              </a:spcAft>
              <a:buNone/>
            </a:pPr>
            <a:r>
              <a:rPr lang="en" sz="3700"/>
              <a:t>Capstone</a:t>
            </a:r>
            <a:endParaRPr sz="3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a:t>
            </a:r>
            <a:r>
              <a:rPr lang="en"/>
              <a:t> Learning Opportunity</a:t>
            </a:r>
            <a:r>
              <a:rPr lang="en"/>
              <a:t> (Karl)</a:t>
            </a:r>
            <a:endParaRPr/>
          </a:p>
        </p:txBody>
      </p:sp>
      <p:sp>
        <p:nvSpPr>
          <p:cNvPr id="117" name="Google Shape;117;p22"/>
          <p:cNvSpPr txBox="1"/>
          <p:nvPr>
            <p:ph idx="1" type="body"/>
          </p:nvPr>
        </p:nvSpPr>
        <p:spPr>
          <a:xfrm>
            <a:off x="311700" y="116222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Talk about ML ideas that we are thinking about including </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Also mention what other data/resources we may need to </a:t>
            </a:r>
            <a:r>
              <a:rPr lang="en" sz="1200">
                <a:solidFill>
                  <a:srgbClr val="000000"/>
                </a:solidFill>
                <a:latin typeface="Arial"/>
                <a:ea typeface="Arial"/>
                <a:cs typeface="Arial"/>
                <a:sym typeface="Arial"/>
              </a:rPr>
              <a:t>accomplish</a:t>
            </a:r>
            <a:r>
              <a:rPr lang="en" sz="1200">
                <a:solidFill>
                  <a:srgbClr val="000000"/>
                </a:solidFill>
                <a:latin typeface="Arial"/>
                <a:ea typeface="Arial"/>
                <a:cs typeface="Arial"/>
                <a:sym typeface="Arial"/>
              </a:rPr>
              <a:t> it</a:t>
            </a:r>
            <a:endParaRPr sz="120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r>
              <a:rPr lang="en"/>
              <a:t> (Robert)</a:t>
            </a:r>
            <a:endParaRPr/>
          </a:p>
        </p:txBody>
      </p:sp>
      <p:sp>
        <p:nvSpPr>
          <p:cNvPr id="123" name="Google Shape;123;p23"/>
          <p:cNvSpPr txBox="1"/>
          <p:nvPr>
            <p:ph idx="1" type="body"/>
          </p:nvPr>
        </p:nvSpPr>
        <p:spPr>
          <a:xfrm>
            <a:off x="311700" y="116222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This should mention key goals that we are trying to accomplish (long term) but briefly, not in a lot of detail</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Mostly should mention short term steps that we will </a:t>
            </a:r>
            <a:r>
              <a:rPr lang="en" sz="1200">
                <a:solidFill>
                  <a:srgbClr val="000000"/>
                </a:solidFill>
                <a:latin typeface="Arial"/>
                <a:ea typeface="Arial"/>
                <a:cs typeface="Arial"/>
                <a:sym typeface="Arial"/>
              </a:rPr>
              <a:t>achieve</a:t>
            </a:r>
            <a:r>
              <a:rPr lang="en" sz="1200">
                <a:solidFill>
                  <a:srgbClr val="000000"/>
                </a:solidFill>
                <a:latin typeface="Arial"/>
                <a:ea typeface="Arial"/>
                <a:cs typeface="Arial"/>
                <a:sym typeface="Arial"/>
              </a:rPr>
              <a:t> weekly (before the next presentation)</a:t>
            </a:r>
            <a:endParaRPr sz="120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the problem</a:t>
            </a:r>
            <a:endParaRPr/>
          </a:p>
        </p:txBody>
      </p:sp>
      <p:grpSp>
        <p:nvGrpSpPr>
          <p:cNvPr id="129" name="Google Shape;129;p24"/>
          <p:cNvGrpSpPr/>
          <p:nvPr/>
        </p:nvGrpSpPr>
        <p:grpSpPr>
          <a:xfrm>
            <a:off x="431925" y="1304875"/>
            <a:ext cx="2628925" cy="3416400"/>
            <a:chOff x="431925" y="1304875"/>
            <a:chExt cx="2628925" cy="3416400"/>
          </a:xfrm>
        </p:grpSpPr>
        <p:sp>
          <p:nvSpPr>
            <p:cNvPr id="130" name="Google Shape;130;p24"/>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4"/>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24"/>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Item 1</a:t>
            </a:r>
            <a:endParaRPr>
              <a:solidFill>
                <a:schemeClr val="lt1"/>
              </a:solidFill>
            </a:endParaRPr>
          </a:p>
        </p:txBody>
      </p:sp>
      <p:sp>
        <p:nvSpPr>
          <p:cNvPr id="133" name="Google Shape;133;p24"/>
          <p:cNvSpPr txBox="1"/>
          <p:nvPr>
            <p:ph idx="4294967295" type="body"/>
          </p:nvPr>
        </p:nvSpPr>
        <p:spPr>
          <a:xfrm>
            <a:off x="50832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Lorem ipsum dolor sit amet, consectetur adipiscing elit, sed do eiusmod tempor incididunt ut labore et dolore magna aliqua. </a:t>
            </a:r>
            <a:endParaRPr sz="1600"/>
          </a:p>
          <a:p>
            <a:pPr indent="0" lvl="0" marL="0" rtl="0" algn="l">
              <a:spcBef>
                <a:spcPts val="1600"/>
              </a:spcBef>
              <a:spcAft>
                <a:spcPts val="1600"/>
              </a:spcAft>
              <a:buNone/>
            </a:pPr>
            <a:r>
              <a:rPr lang="en" sz="1600"/>
              <a:t>Ut enim ad minim veniam, quis nostrud exercitation</a:t>
            </a:r>
            <a:endParaRPr sz="1600"/>
          </a:p>
        </p:txBody>
      </p:sp>
      <p:grpSp>
        <p:nvGrpSpPr>
          <p:cNvPr id="134" name="Google Shape;134;p24"/>
          <p:cNvGrpSpPr/>
          <p:nvPr/>
        </p:nvGrpSpPr>
        <p:grpSpPr>
          <a:xfrm>
            <a:off x="3320450" y="1304875"/>
            <a:ext cx="2632500" cy="3416400"/>
            <a:chOff x="3320450" y="1304875"/>
            <a:chExt cx="2632500" cy="3416400"/>
          </a:xfrm>
        </p:grpSpPr>
        <p:sp>
          <p:nvSpPr>
            <p:cNvPr id="135" name="Google Shape;135;p24"/>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4"/>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24"/>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Item 2</a:t>
            </a:r>
            <a:endParaRPr>
              <a:solidFill>
                <a:schemeClr val="lt1"/>
              </a:solidFill>
            </a:endParaRPr>
          </a:p>
        </p:txBody>
      </p:sp>
      <p:sp>
        <p:nvSpPr>
          <p:cNvPr id="138" name="Google Shape;138;p24"/>
          <p:cNvSpPr txBox="1"/>
          <p:nvPr>
            <p:ph idx="4294967295" type="body"/>
          </p:nvPr>
        </p:nvSpPr>
        <p:spPr>
          <a:xfrm>
            <a:off x="339677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Ut enim ad minim veniam, quis nostrud exercitation</a:t>
            </a:r>
            <a:endParaRPr sz="1600"/>
          </a:p>
          <a:p>
            <a:pPr indent="-330200" lvl="0" marL="457200" rtl="0" algn="l">
              <a:spcBef>
                <a:spcPts val="1600"/>
              </a:spcBef>
              <a:spcAft>
                <a:spcPts val="0"/>
              </a:spcAft>
              <a:buSzPts val="1600"/>
              <a:buChar char="●"/>
            </a:pPr>
            <a:r>
              <a:rPr lang="en" sz="1600"/>
              <a:t>Duis aute irure dolor in reprehenderit in voluptate velit </a:t>
            </a:r>
            <a:endParaRPr sz="1600"/>
          </a:p>
          <a:p>
            <a:pPr indent="-330200" lvl="0" marL="457200" rtl="0" algn="l">
              <a:spcBef>
                <a:spcPts val="0"/>
              </a:spcBef>
              <a:spcAft>
                <a:spcPts val="0"/>
              </a:spcAft>
              <a:buSzPts val="1600"/>
              <a:buChar char="●"/>
            </a:pPr>
            <a:r>
              <a:rPr lang="en" sz="1600"/>
              <a:t>Esse cillum dolore eu fugiat nulla pariatur</a:t>
            </a:r>
            <a:endParaRPr sz="1600"/>
          </a:p>
        </p:txBody>
      </p:sp>
      <p:grpSp>
        <p:nvGrpSpPr>
          <p:cNvPr id="139" name="Google Shape;139;p24"/>
          <p:cNvGrpSpPr/>
          <p:nvPr/>
        </p:nvGrpSpPr>
        <p:grpSpPr>
          <a:xfrm>
            <a:off x="6212550" y="1304875"/>
            <a:ext cx="2632500" cy="3416400"/>
            <a:chOff x="6212550" y="1304875"/>
            <a:chExt cx="2632500" cy="3416400"/>
          </a:xfrm>
        </p:grpSpPr>
        <p:sp>
          <p:nvSpPr>
            <p:cNvPr id="140" name="Google Shape;140;p24"/>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24"/>
          <p:cNvSpPr txBox="1"/>
          <p:nvPr>
            <p:ph idx="4294967295" type="body"/>
          </p:nvPr>
        </p:nvSpPr>
        <p:spPr>
          <a:xfrm>
            <a:off x="627247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Item 3</a:t>
            </a:r>
            <a:endParaRPr>
              <a:solidFill>
                <a:schemeClr val="lt1"/>
              </a:solidFill>
            </a:endParaRPr>
          </a:p>
        </p:txBody>
      </p:sp>
      <p:sp>
        <p:nvSpPr>
          <p:cNvPr id="143" name="Google Shape;143;p24"/>
          <p:cNvSpPr txBox="1"/>
          <p:nvPr>
            <p:ph idx="4294967295" type="body"/>
          </p:nvPr>
        </p:nvSpPr>
        <p:spPr>
          <a:xfrm>
            <a:off x="6286400"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Excepteur sint occaecat cupidatat non proident, sunt in culpa qui officia deserunt mollit anim id est laborum.</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200"/>
              <a:t>Project objective: </a:t>
            </a:r>
            <a:endParaRPr b="1" sz="4200"/>
          </a:p>
          <a:p>
            <a:pPr indent="0" lvl="0" marL="0" rtl="0" algn="l">
              <a:spcBef>
                <a:spcPts val="0"/>
              </a:spcBef>
              <a:spcAft>
                <a:spcPts val="0"/>
              </a:spcAft>
              <a:buNone/>
            </a:pPr>
            <a:r>
              <a:rPr lang="en" sz="4200"/>
              <a:t>Lorem ipsum dolor sit amet, consectetur adipiscing elit, sed do</a:t>
            </a:r>
            <a:endParaRPr sz="4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Understanding the market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265500"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Target audience</a:t>
            </a:r>
            <a:endParaRPr/>
          </a:p>
        </p:txBody>
      </p:sp>
      <p:sp>
        <p:nvSpPr>
          <p:cNvPr id="159" name="Google Shape;159;p2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a:t>
            </a:r>
            <a:endParaRPr/>
          </a:p>
          <a:p>
            <a:pPr indent="0" lvl="0" marL="0" rtl="0" algn="l">
              <a:spcBef>
                <a:spcPts val="1600"/>
              </a:spcBef>
              <a:spcAft>
                <a:spcPts val="0"/>
              </a:spcAft>
              <a:buNone/>
            </a:pPr>
            <a:r>
              <a:rPr lang="en"/>
              <a:t>The competition:</a:t>
            </a:r>
            <a:endParaRPr/>
          </a:p>
          <a:p>
            <a:pPr indent="-342900" lvl="0" marL="457200" rtl="0" algn="l">
              <a:spcBef>
                <a:spcPts val="0"/>
              </a:spcBef>
              <a:spcAft>
                <a:spcPts val="0"/>
              </a:spcAft>
              <a:buSzPts val="1800"/>
              <a:buChar char="●"/>
            </a:pPr>
            <a:r>
              <a:rPr lang="en"/>
              <a:t>Lorem ipsum </a:t>
            </a:r>
            <a:endParaRPr/>
          </a:p>
          <a:p>
            <a:pPr indent="-342900" lvl="0" marL="457200" rtl="0" algn="l">
              <a:spcBef>
                <a:spcPts val="0"/>
              </a:spcBef>
              <a:spcAft>
                <a:spcPts val="0"/>
              </a:spcAft>
              <a:buSzPts val="1800"/>
              <a:buChar char="●"/>
            </a:pPr>
            <a:r>
              <a:rPr lang="en"/>
              <a:t>Dolor sit amet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trends</a:t>
            </a:r>
            <a:endParaRPr/>
          </a:p>
        </p:txBody>
      </p:sp>
      <p:sp>
        <p:nvSpPr>
          <p:cNvPr id="165" name="Google Shape;165;p2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Trend 1</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
        <p:nvSpPr>
          <p:cNvPr id="166" name="Google Shape;166;p2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Trend 2</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 name="Shape 170"/>
        <p:cNvGrpSpPr/>
        <p:nvPr/>
      </p:nvGrpSpPr>
      <p:grpSpPr>
        <a:xfrm>
          <a:off x="0" y="0"/>
          <a:ext cx="0" cy="0"/>
          <a:chOff x="0" y="0"/>
          <a:chExt cx="0" cy="0"/>
        </a:xfrm>
      </p:grpSpPr>
      <p:sp>
        <p:nvSpPr>
          <p:cNvPr id="171" name="Google Shape;171;p29"/>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a:t>
            </a:r>
            <a:endParaRPr/>
          </a:p>
        </p:txBody>
      </p:sp>
      <p:sp>
        <p:nvSpPr>
          <p:cNvPr id="172" name="Google Shape;172;p29"/>
          <p:cNvSpPr txBox="1"/>
          <p:nvPr>
            <p:ph idx="4294967295"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Findings</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
        <p:nvSpPr>
          <p:cNvPr id="173" name="Google Shape;173;p29"/>
          <p:cNvSpPr txBox="1"/>
          <p:nvPr>
            <p:ph idx="4294967295" type="body"/>
          </p:nvPr>
        </p:nvSpPr>
        <p:spPr>
          <a:xfrm>
            <a:off x="7996175" y="254200"/>
            <a:ext cx="689400" cy="219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400">
                <a:solidFill>
                  <a:schemeClr val="lt2"/>
                </a:solidFill>
              </a:rPr>
              <a:t>Item 1</a:t>
            </a:r>
            <a:endParaRPr sz="1400">
              <a:solidFill>
                <a:schemeClr val="lt2"/>
              </a:solidFill>
            </a:endParaRPr>
          </a:p>
        </p:txBody>
      </p:sp>
      <p:sp>
        <p:nvSpPr>
          <p:cNvPr id="174" name="Google Shape;174;p29"/>
          <p:cNvSpPr/>
          <p:nvPr/>
        </p:nvSpPr>
        <p:spPr>
          <a:xfrm>
            <a:off x="8685573" y="254209"/>
            <a:ext cx="219000" cy="21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txBox="1"/>
          <p:nvPr>
            <p:ph idx="4294967295" type="body"/>
          </p:nvPr>
        </p:nvSpPr>
        <p:spPr>
          <a:xfrm>
            <a:off x="7996175" y="602125"/>
            <a:ext cx="689400" cy="219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400">
                <a:solidFill>
                  <a:schemeClr val="lt2"/>
                </a:solidFill>
              </a:rPr>
              <a:t>Item 2</a:t>
            </a:r>
            <a:endParaRPr sz="1400">
              <a:solidFill>
                <a:schemeClr val="lt2"/>
              </a:solidFill>
            </a:endParaRPr>
          </a:p>
        </p:txBody>
      </p:sp>
      <p:sp>
        <p:nvSpPr>
          <p:cNvPr id="176" name="Google Shape;176;p29"/>
          <p:cNvSpPr/>
          <p:nvPr/>
        </p:nvSpPr>
        <p:spPr>
          <a:xfrm>
            <a:off x="8685573" y="602134"/>
            <a:ext cx="219000" cy="219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9"/>
          <p:cNvSpPr txBox="1"/>
          <p:nvPr>
            <p:ph idx="4294967295" type="body"/>
          </p:nvPr>
        </p:nvSpPr>
        <p:spPr>
          <a:xfrm>
            <a:off x="5688925" y="45447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dk1"/>
                </a:solidFill>
              </a:rPr>
              <a:t>20XX</a:t>
            </a:r>
            <a:endParaRPr sz="1400"/>
          </a:p>
        </p:txBody>
      </p:sp>
      <p:sp>
        <p:nvSpPr>
          <p:cNvPr id="178" name="Google Shape;178;p29"/>
          <p:cNvSpPr txBox="1"/>
          <p:nvPr>
            <p:ph idx="4294967295" type="body"/>
          </p:nvPr>
        </p:nvSpPr>
        <p:spPr>
          <a:xfrm>
            <a:off x="5689050" y="274585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accent5"/>
                </a:solidFill>
              </a:rPr>
              <a:t>20</a:t>
            </a:r>
            <a:endParaRPr sz="1400">
              <a:solidFill>
                <a:schemeClr val="accent5"/>
              </a:solidFill>
            </a:endParaRPr>
          </a:p>
        </p:txBody>
      </p:sp>
      <p:sp>
        <p:nvSpPr>
          <p:cNvPr id="179" name="Google Shape;179;p29"/>
          <p:cNvSpPr/>
          <p:nvPr/>
        </p:nvSpPr>
        <p:spPr>
          <a:xfrm>
            <a:off x="5688763" y="3060256"/>
            <a:ext cx="689700" cy="37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9"/>
          <p:cNvSpPr txBox="1"/>
          <p:nvPr>
            <p:ph idx="4294967295" type="body"/>
          </p:nvPr>
        </p:nvSpPr>
        <p:spPr>
          <a:xfrm>
            <a:off x="5689075" y="3083375"/>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5</a:t>
            </a:r>
            <a:endParaRPr sz="1400">
              <a:solidFill>
                <a:schemeClr val="lt1"/>
              </a:solidFill>
            </a:endParaRPr>
          </a:p>
        </p:txBody>
      </p:sp>
      <p:sp>
        <p:nvSpPr>
          <p:cNvPr id="181" name="Google Shape;181;p29"/>
          <p:cNvSpPr/>
          <p:nvPr/>
        </p:nvSpPr>
        <p:spPr>
          <a:xfrm>
            <a:off x="5688775" y="3432000"/>
            <a:ext cx="689700" cy="11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9"/>
          <p:cNvSpPr txBox="1"/>
          <p:nvPr>
            <p:ph idx="4294967295" type="body"/>
          </p:nvPr>
        </p:nvSpPr>
        <p:spPr>
          <a:xfrm>
            <a:off x="5689050" y="3814038"/>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15</a:t>
            </a:r>
            <a:endParaRPr sz="1400">
              <a:solidFill>
                <a:schemeClr val="lt1"/>
              </a:solidFill>
            </a:endParaRPr>
          </a:p>
        </p:txBody>
      </p:sp>
      <p:sp>
        <p:nvSpPr>
          <p:cNvPr id="183" name="Google Shape;183;p29"/>
          <p:cNvSpPr txBox="1"/>
          <p:nvPr>
            <p:ph idx="4294967295" type="body"/>
          </p:nvPr>
        </p:nvSpPr>
        <p:spPr>
          <a:xfrm>
            <a:off x="6534813" y="45447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dk1"/>
                </a:solidFill>
              </a:rPr>
              <a:t>20XX</a:t>
            </a:r>
            <a:endParaRPr sz="1400"/>
          </a:p>
        </p:txBody>
      </p:sp>
      <p:sp>
        <p:nvSpPr>
          <p:cNvPr id="184" name="Google Shape;184;p29"/>
          <p:cNvSpPr txBox="1"/>
          <p:nvPr>
            <p:ph idx="4294967295" type="body"/>
          </p:nvPr>
        </p:nvSpPr>
        <p:spPr>
          <a:xfrm>
            <a:off x="6534825" y="20691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accent5"/>
                </a:solidFill>
              </a:rPr>
              <a:t>29</a:t>
            </a:r>
            <a:endParaRPr sz="1400">
              <a:solidFill>
                <a:schemeClr val="accent5"/>
              </a:solidFill>
            </a:endParaRPr>
          </a:p>
        </p:txBody>
      </p:sp>
      <p:sp>
        <p:nvSpPr>
          <p:cNvPr id="185" name="Google Shape;185;p29"/>
          <p:cNvSpPr/>
          <p:nvPr/>
        </p:nvSpPr>
        <p:spPr>
          <a:xfrm>
            <a:off x="6534875" y="2383507"/>
            <a:ext cx="689400" cy="30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9"/>
          <p:cNvSpPr txBox="1"/>
          <p:nvPr>
            <p:ph idx="4294967295" type="body"/>
          </p:nvPr>
        </p:nvSpPr>
        <p:spPr>
          <a:xfrm>
            <a:off x="6534875" y="2380513"/>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4</a:t>
            </a:r>
            <a:endParaRPr sz="1400">
              <a:solidFill>
                <a:schemeClr val="lt1"/>
              </a:solidFill>
            </a:endParaRPr>
          </a:p>
        </p:txBody>
      </p:sp>
      <p:sp>
        <p:nvSpPr>
          <p:cNvPr id="187" name="Google Shape;187;p29"/>
          <p:cNvSpPr/>
          <p:nvPr/>
        </p:nvSpPr>
        <p:spPr>
          <a:xfrm>
            <a:off x="6534875" y="2689800"/>
            <a:ext cx="689400" cy="185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9"/>
          <p:cNvSpPr txBox="1"/>
          <p:nvPr>
            <p:ph idx="4294967295" type="body"/>
          </p:nvPr>
        </p:nvSpPr>
        <p:spPr>
          <a:xfrm>
            <a:off x="6534850" y="338335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25</a:t>
            </a:r>
            <a:endParaRPr sz="1400">
              <a:solidFill>
                <a:schemeClr val="lt1"/>
              </a:solidFill>
            </a:endParaRPr>
          </a:p>
        </p:txBody>
      </p:sp>
      <p:sp>
        <p:nvSpPr>
          <p:cNvPr id="189" name="Google Shape;189;p29"/>
          <p:cNvSpPr txBox="1"/>
          <p:nvPr>
            <p:ph idx="4294967295" type="body"/>
          </p:nvPr>
        </p:nvSpPr>
        <p:spPr>
          <a:xfrm>
            <a:off x="7380800" y="45447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dk1"/>
                </a:solidFill>
              </a:rPr>
              <a:t>20XX</a:t>
            </a:r>
            <a:endParaRPr sz="1400"/>
          </a:p>
        </p:txBody>
      </p:sp>
      <p:sp>
        <p:nvSpPr>
          <p:cNvPr id="190" name="Google Shape;190;p29"/>
          <p:cNvSpPr txBox="1"/>
          <p:nvPr>
            <p:ph idx="4294967295" type="body"/>
          </p:nvPr>
        </p:nvSpPr>
        <p:spPr>
          <a:xfrm>
            <a:off x="7380800" y="13269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accent5"/>
                </a:solidFill>
              </a:rPr>
              <a:t>39</a:t>
            </a:r>
            <a:endParaRPr sz="1400">
              <a:solidFill>
                <a:schemeClr val="accent5"/>
              </a:solidFill>
            </a:endParaRPr>
          </a:p>
        </p:txBody>
      </p:sp>
      <p:sp>
        <p:nvSpPr>
          <p:cNvPr id="191" name="Google Shape;191;p29"/>
          <p:cNvSpPr/>
          <p:nvPr/>
        </p:nvSpPr>
        <p:spPr>
          <a:xfrm>
            <a:off x="7380700" y="1641307"/>
            <a:ext cx="689400" cy="30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9"/>
          <p:cNvSpPr txBox="1"/>
          <p:nvPr>
            <p:ph idx="4294967295" type="body"/>
          </p:nvPr>
        </p:nvSpPr>
        <p:spPr>
          <a:xfrm>
            <a:off x="7374938" y="1641288"/>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4</a:t>
            </a:r>
            <a:endParaRPr sz="1400">
              <a:solidFill>
                <a:schemeClr val="lt1"/>
              </a:solidFill>
            </a:endParaRPr>
          </a:p>
        </p:txBody>
      </p:sp>
      <p:sp>
        <p:nvSpPr>
          <p:cNvPr id="193" name="Google Shape;193;p29"/>
          <p:cNvSpPr/>
          <p:nvPr/>
        </p:nvSpPr>
        <p:spPr>
          <a:xfrm>
            <a:off x="7380700" y="1947601"/>
            <a:ext cx="689400" cy="2597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txBox="1"/>
          <p:nvPr>
            <p:ph idx="4294967295" type="body"/>
          </p:nvPr>
        </p:nvSpPr>
        <p:spPr>
          <a:xfrm>
            <a:off x="7374913" y="29358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35</a:t>
            </a:r>
            <a:endParaRPr sz="1400">
              <a:solidFill>
                <a:schemeClr val="lt1"/>
              </a:solidFill>
            </a:endParaRPr>
          </a:p>
        </p:txBody>
      </p:sp>
      <p:sp>
        <p:nvSpPr>
          <p:cNvPr id="195" name="Google Shape;195;p29"/>
          <p:cNvSpPr txBox="1"/>
          <p:nvPr>
            <p:ph idx="4294967295" type="body"/>
          </p:nvPr>
        </p:nvSpPr>
        <p:spPr>
          <a:xfrm>
            <a:off x="8226775" y="45447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dk1"/>
                </a:solidFill>
              </a:rPr>
              <a:t>20XX</a:t>
            </a:r>
            <a:endParaRPr sz="1400"/>
          </a:p>
        </p:txBody>
      </p:sp>
      <p:sp>
        <p:nvSpPr>
          <p:cNvPr id="196" name="Google Shape;196;p29"/>
          <p:cNvSpPr txBox="1"/>
          <p:nvPr>
            <p:ph idx="4294967295" type="body"/>
          </p:nvPr>
        </p:nvSpPr>
        <p:spPr>
          <a:xfrm>
            <a:off x="8215175" y="22213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accent5"/>
                </a:solidFill>
              </a:rPr>
              <a:t>27</a:t>
            </a:r>
            <a:endParaRPr sz="1400">
              <a:solidFill>
                <a:schemeClr val="accent5"/>
              </a:solidFill>
            </a:endParaRPr>
          </a:p>
        </p:txBody>
      </p:sp>
      <p:sp>
        <p:nvSpPr>
          <p:cNvPr id="197" name="Google Shape;197;p29"/>
          <p:cNvSpPr/>
          <p:nvPr/>
        </p:nvSpPr>
        <p:spPr>
          <a:xfrm>
            <a:off x="8215013" y="2535706"/>
            <a:ext cx="689700" cy="37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9"/>
          <p:cNvSpPr txBox="1"/>
          <p:nvPr>
            <p:ph idx="4294967295" type="body"/>
          </p:nvPr>
        </p:nvSpPr>
        <p:spPr>
          <a:xfrm>
            <a:off x="8226525" y="2564038"/>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5</a:t>
            </a:r>
            <a:endParaRPr sz="1400">
              <a:solidFill>
                <a:schemeClr val="lt1"/>
              </a:solidFill>
            </a:endParaRPr>
          </a:p>
        </p:txBody>
      </p:sp>
      <p:sp>
        <p:nvSpPr>
          <p:cNvPr id="199" name="Google Shape;199;p29"/>
          <p:cNvSpPr/>
          <p:nvPr/>
        </p:nvSpPr>
        <p:spPr>
          <a:xfrm>
            <a:off x="8215175" y="2906800"/>
            <a:ext cx="689400" cy="1638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9"/>
          <p:cNvSpPr txBox="1"/>
          <p:nvPr>
            <p:ph idx="4294967295" type="body"/>
          </p:nvPr>
        </p:nvSpPr>
        <p:spPr>
          <a:xfrm>
            <a:off x="8226525" y="33830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22</a:t>
            </a:r>
            <a:endParaRPr sz="14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deliverables</a:t>
            </a:r>
            <a:endParaRPr/>
          </a:p>
        </p:txBody>
      </p:sp>
      <p:grpSp>
        <p:nvGrpSpPr>
          <p:cNvPr id="206" name="Google Shape;206;p30"/>
          <p:cNvGrpSpPr/>
          <p:nvPr/>
        </p:nvGrpSpPr>
        <p:grpSpPr>
          <a:xfrm>
            <a:off x="424825" y="1253973"/>
            <a:ext cx="8294372" cy="799416"/>
            <a:chOff x="424813" y="1177875"/>
            <a:chExt cx="8294372" cy="849900"/>
          </a:xfrm>
        </p:grpSpPr>
        <p:sp>
          <p:nvSpPr>
            <p:cNvPr id="207" name="Google Shape;207;p30"/>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30"/>
          <p:cNvSpPr txBox="1"/>
          <p:nvPr>
            <p:ph idx="4294967295" type="body"/>
          </p:nvPr>
        </p:nvSpPr>
        <p:spPr>
          <a:xfrm>
            <a:off x="539675" y="125420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Deliverable 1</a:t>
            </a:r>
            <a:endParaRPr>
              <a:solidFill>
                <a:schemeClr val="lt1"/>
              </a:solidFill>
            </a:endParaRPr>
          </a:p>
        </p:txBody>
      </p:sp>
      <p:sp>
        <p:nvSpPr>
          <p:cNvPr id="210" name="Google Shape;210;p30"/>
          <p:cNvSpPr txBox="1"/>
          <p:nvPr>
            <p:ph idx="4294967295" type="body"/>
          </p:nvPr>
        </p:nvSpPr>
        <p:spPr>
          <a:xfrm>
            <a:off x="3480453" y="1254158"/>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Lorem ipsum dolor sit amet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grpSp>
        <p:nvGrpSpPr>
          <p:cNvPr id="211" name="Google Shape;211;p30"/>
          <p:cNvGrpSpPr/>
          <p:nvPr/>
        </p:nvGrpSpPr>
        <p:grpSpPr>
          <a:xfrm>
            <a:off x="424825" y="2127339"/>
            <a:ext cx="8294360" cy="799416"/>
            <a:chOff x="424813" y="2075689"/>
            <a:chExt cx="8294360" cy="849900"/>
          </a:xfrm>
        </p:grpSpPr>
        <p:sp>
          <p:nvSpPr>
            <p:cNvPr id="212" name="Google Shape;212;p30"/>
            <p:cNvSpPr/>
            <p:nvPr/>
          </p:nvSpPr>
          <p:spPr>
            <a:xfrm>
              <a:off x="2927672" y="2075689"/>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p:nvPr/>
          </p:nvSpPr>
          <p:spPr>
            <a:xfrm>
              <a:off x="424813" y="207568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30"/>
          <p:cNvSpPr txBox="1"/>
          <p:nvPr>
            <p:ph idx="4294967295" type="body"/>
          </p:nvPr>
        </p:nvSpPr>
        <p:spPr>
          <a:xfrm>
            <a:off x="539675" y="212745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Deliverable 2</a:t>
            </a:r>
            <a:endParaRPr>
              <a:solidFill>
                <a:schemeClr val="lt1"/>
              </a:solidFill>
            </a:endParaRPr>
          </a:p>
        </p:txBody>
      </p:sp>
      <p:sp>
        <p:nvSpPr>
          <p:cNvPr id="215" name="Google Shape;215;p30"/>
          <p:cNvSpPr txBox="1"/>
          <p:nvPr>
            <p:ph idx="4294967295" type="body"/>
          </p:nvPr>
        </p:nvSpPr>
        <p:spPr>
          <a:xfrm>
            <a:off x="3480453" y="2127465"/>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Lorem ipsum dolor sit amet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grpSp>
        <p:nvGrpSpPr>
          <p:cNvPr id="216" name="Google Shape;216;p30"/>
          <p:cNvGrpSpPr/>
          <p:nvPr/>
        </p:nvGrpSpPr>
        <p:grpSpPr>
          <a:xfrm>
            <a:off x="424825" y="3000705"/>
            <a:ext cx="8294360" cy="799447"/>
            <a:chOff x="424813" y="2974405"/>
            <a:chExt cx="8294360" cy="849933"/>
          </a:xfrm>
        </p:grpSpPr>
        <p:sp>
          <p:nvSpPr>
            <p:cNvPr id="217" name="Google Shape;217;p30"/>
            <p:cNvSpPr/>
            <p:nvPr/>
          </p:nvSpPr>
          <p:spPr>
            <a:xfrm>
              <a:off x="2927672" y="2974438"/>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a:off x="424813" y="297440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30"/>
          <p:cNvSpPr txBox="1"/>
          <p:nvPr>
            <p:ph idx="4294967295" type="body"/>
          </p:nvPr>
        </p:nvSpPr>
        <p:spPr>
          <a:xfrm>
            <a:off x="539675" y="3000775"/>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Deliverable 3</a:t>
            </a:r>
            <a:endParaRPr>
              <a:solidFill>
                <a:schemeClr val="lt1"/>
              </a:solidFill>
            </a:endParaRPr>
          </a:p>
        </p:txBody>
      </p:sp>
      <p:sp>
        <p:nvSpPr>
          <p:cNvPr id="220" name="Google Shape;220;p30"/>
          <p:cNvSpPr txBox="1"/>
          <p:nvPr>
            <p:ph idx="4294967295" type="body"/>
          </p:nvPr>
        </p:nvSpPr>
        <p:spPr>
          <a:xfrm>
            <a:off x="3480453" y="3004317"/>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Lorem ipsum dolor sit amet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grpSp>
        <p:nvGrpSpPr>
          <p:cNvPr id="221" name="Google Shape;221;p30"/>
          <p:cNvGrpSpPr/>
          <p:nvPr/>
        </p:nvGrpSpPr>
        <p:grpSpPr>
          <a:xfrm>
            <a:off x="424825" y="3874103"/>
            <a:ext cx="8294360" cy="799447"/>
            <a:chOff x="424813" y="3871259"/>
            <a:chExt cx="8294360" cy="849933"/>
          </a:xfrm>
        </p:grpSpPr>
        <p:sp>
          <p:nvSpPr>
            <p:cNvPr id="222" name="Google Shape;222;p30"/>
            <p:cNvSpPr/>
            <p:nvPr/>
          </p:nvSpPr>
          <p:spPr>
            <a:xfrm>
              <a:off x="2927672" y="3871292"/>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424813" y="387125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30"/>
          <p:cNvSpPr txBox="1"/>
          <p:nvPr>
            <p:ph idx="4294967295" type="body"/>
          </p:nvPr>
        </p:nvSpPr>
        <p:spPr>
          <a:xfrm>
            <a:off x="539675" y="387410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Deliverable 4</a:t>
            </a:r>
            <a:endParaRPr>
              <a:solidFill>
                <a:schemeClr val="lt1"/>
              </a:solidFill>
            </a:endParaRPr>
          </a:p>
        </p:txBody>
      </p:sp>
      <p:sp>
        <p:nvSpPr>
          <p:cNvPr id="225" name="Google Shape;225;p30"/>
          <p:cNvSpPr txBox="1"/>
          <p:nvPr>
            <p:ph idx="4294967295" type="body"/>
          </p:nvPr>
        </p:nvSpPr>
        <p:spPr>
          <a:xfrm>
            <a:off x="3480453" y="3876311"/>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Lorem ipsum dolor sit amet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9" name="Shape 229"/>
        <p:cNvGrpSpPr/>
        <p:nvPr/>
      </p:nvGrpSpPr>
      <p:grpSpPr>
        <a:xfrm>
          <a:off x="0" y="0"/>
          <a:ext cx="0" cy="0"/>
          <a:chOff x="0" y="0"/>
          <a:chExt cx="0" cy="0"/>
        </a:xfrm>
      </p:grpSpPr>
      <p:graphicFrame>
        <p:nvGraphicFramePr>
          <p:cNvPr id="230" name="Google Shape;230;p31"/>
          <p:cNvGraphicFramePr/>
          <p:nvPr/>
        </p:nvGraphicFramePr>
        <p:xfrm>
          <a:off x="484113" y="1215612"/>
          <a:ext cx="3000000" cy="3000000"/>
        </p:xfrm>
        <a:graphic>
          <a:graphicData uri="http://schemas.openxmlformats.org/drawingml/2006/table">
            <a:tbl>
              <a:tblPr>
                <a:noFill/>
                <a:tableStyleId>{822DC20E-6AC5-4CD7-BE49-D1D6F37AB277}</a:tableStyleId>
              </a:tblPr>
              <a:tblGrid>
                <a:gridCol w="1004425"/>
                <a:gridCol w="1004425"/>
                <a:gridCol w="1004425"/>
                <a:gridCol w="1004425"/>
                <a:gridCol w="1004425"/>
                <a:gridCol w="1004425"/>
                <a:gridCol w="1004425"/>
                <a:gridCol w="1004425"/>
              </a:tblGrid>
              <a:tr h="369075">
                <a:tc>
                  <a:txBody>
                    <a:bodyPr/>
                    <a:lstStyle/>
                    <a:p>
                      <a:pPr indent="0" lvl="0" marL="0" rtl="0" algn="ctr">
                        <a:spcBef>
                          <a:spcPts val="0"/>
                        </a:spcBef>
                        <a:spcAft>
                          <a:spcPts val="0"/>
                        </a:spcAft>
                        <a:buNone/>
                      </a:pPr>
                      <a:r>
                        <a:rPr lang="en">
                          <a:solidFill>
                            <a:schemeClr val="lt1"/>
                          </a:solidFill>
                        </a:rPr>
                        <a:t>Jan</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rPr>
                        <a:t>Feb</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rPr>
                        <a:t>Mar</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rPr>
                        <a:t>Apr</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rPr>
                        <a:t>May</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rPr>
                        <a:t>Jun</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rPr>
                        <a:t>Jul</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rPr>
                        <a:t>Jul</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r>
              <a:tr h="2904200">
                <a:tc>
                  <a:txBody>
                    <a:bodyPr/>
                    <a:lstStyle/>
                    <a:p>
                      <a:pPr indent="0" lvl="0" marL="0" rtl="0" algn="l">
                        <a:spcBef>
                          <a:spcPts val="0"/>
                        </a:spcBef>
                        <a:spcAft>
                          <a:spcPts val="0"/>
                        </a:spcAft>
                        <a:buNone/>
                      </a:pPr>
                      <a:r>
                        <a:t/>
                      </a:r>
                      <a:endParaRPr sz="1400"/>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400"/>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400"/>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r>
            </a:tbl>
          </a:graphicData>
        </a:graphic>
      </p:graphicFrame>
      <p:sp>
        <p:nvSpPr>
          <p:cNvPr id="231" name="Google Shape;23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
        <p:nvSpPr>
          <p:cNvPr descr="Timeline background shape" id="232" name="Google Shape;232;p31"/>
          <p:cNvSpPr/>
          <p:nvPr/>
        </p:nvSpPr>
        <p:spPr>
          <a:xfrm>
            <a:off x="489153" y="1744400"/>
            <a:ext cx="28719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txBox="1"/>
          <p:nvPr>
            <p:ph idx="4294967295" type="body"/>
          </p:nvPr>
        </p:nvSpPr>
        <p:spPr>
          <a:xfrm>
            <a:off x="565350" y="1744550"/>
            <a:ext cx="2568600" cy="4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Deployment</a:t>
            </a:r>
            <a:endParaRPr>
              <a:solidFill>
                <a:schemeClr val="lt1"/>
              </a:solidFill>
            </a:endParaRPr>
          </a:p>
        </p:txBody>
      </p:sp>
      <p:sp>
        <p:nvSpPr>
          <p:cNvPr descr="Timeline background shape" id="234" name="Google Shape;234;p31"/>
          <p:cNvSpPr/>
          <p:nvPr/>
        </p:nvSpPr>
        <p:spPr>
          <a:xfrm>
            <a:off x="3556750" y="1744400"/>
            <a:ext cx="4804200" cy="4575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1"/>
          <p:cNvSpPr txBox="1"/>
          <p:nvPr>
            <p:ph idx="4294967295" type="body"/>
          </p:nvPr>
        </p:nvSpPr>
        <p:spPr>
          <a:xfrm>
            <a:off x="3632950" y="1736200"/>
            <a:ext cx="4474500" cy="4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In-production services</a:t>
            </a:r>
            <a:endParaRPr>
              <a:solidFill>
                <a:schemeClr val="lt1"/>
              </a:solidFill>
            </a:endParaRPr>
          </a:p>
        </p:txBody>
      </p:sp>
      <p:sp>
        <p:nvSpPr>
          <p:cNvPr id="236" name="Google Shape;236;p31"/>
          <p:cNvSpPr txBox="1"/>
          <p:nvPr>
            <p:ph idx="4294967295" type="body"/>
          </p:nvPr>
        </p:nvSpPr>
        <p:spPr>
          <a:xfrm>
            <a:off x="2589450" y="2328350"/>
            <a:ext cx="2010300" cy="4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Global go-live</a:t>
            </a:r>
            <a:endParaRPr>
              <a:solidFill>
                <a:schemeClr val="dk1"/>
              </a:solidFill>
            </a:endParaRPr>
          </a:p>
        </p:txBody>
      </p:sp>
      <p:grpSp>
        <p:nvGrpSpPr>
          <p:cNvPr id="237" name="Google Shape;237;p31"/>
          <p:cNvGrpSpPr/>
          <p:nvPr/>
        </p:nvGrpSpPr>
        <p:grpSpPr>
          <a:xfrm>
            <a:off x="4497078" y="2920213"/>
            <a:ext cx="3432244" cy="441657"/>
            <a:chOff x="6448870" y="3733723"/>
            <a:chExt cx="2453355" cy="351302"/>
          </a:xfrm>
        </p:grpSpPr>
        <p:sp>
          <p:nvSpPr>
            <p:cNvPr id="238" name="Google Shape;238;p31"/>
            <p:cNvSpPr/>
            <p:nvPr/>
          </p:nvSpPr>
          <p:spPr>
            <a:xfrm>
              <a:off x="6448870" y="3733723"/>
              <a:ext cx="1768500" cy="351300"/>
            </a:xfrm>
            <a:prstGeom prst="homePlat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1"/>
            <p:cNvSpPr/>
            <p:nvPr/>
          </p:nvSpPr>
          <p:spPr>
            <a:xfrm>
              <a:off x="8098525" y="3733725"/>
              <a:ext cx="346500" cy="351300"/>
            </a:xfrm>
            <a:prstGeom prst="chevron">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1"/>
            <p:cNvSpPr/>
            <p:nvPr/>
          </p:nvSpPr>
          <p:spPr>
            <a:xfrm>
              <a:off x="8327125" y="3733725"/>
              <a:ext cx="346500" cy="351300"/>
            </a:xfrm>
            <a:prstGeom prst="chevron">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p:nvPr/>
          </p:nvSpPr>
          <p:spPr>
            <a:xfrm>
              <a:off x="8555725" y="3733725"/>
              <a:ext cx="346500" cy="351300"/>
            </a:xfrm>
            <a:prstGeom prst="chevron">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31"/>
          <p:cNvSpPr txBox="1"/>
          <p:nvPr>
            <p:ph idx="4294967295" type="body"/>
          </p:nvPr>
        </p:nvSpPr>
        <p:spPr>
          <a:xfrm>
            <a:off x="4573325" y="2912300"/>
            <a:ext cx="2568600" cy="4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Advanced projects</a:t>
            </a:r>
            <a:endParaRPr>
              <a:solidFill>
                <a:schemeClr val="lt1"/>
              </a:solidFill>
            </a:endParaRPr>
          </a:p>
        </p:txBody>
      </p:sp>
      <p:sp>
        <p:nvSpPr>
          <p:cNvPr id="243" name="Google Shape;243;p31"/>
          <p:cNvSpPr txBox="1"/>
          <p:nvPr>
            <p:ph idx="4294967295" type="body"/>
          </p:nvPr>
        </p:nvSpPr>
        <p:spPr>
          <a:xfrm>
            <a:off x="4497125" y="3369950"/>
            <a:ext cx="3432300" cy="100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Example 1</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Example 2</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r>
              <a:rPr lang="en"/>
              <a:t> Statement (Kasha)</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7" name="Shape 247"/>
        <p:cNvGrpSpPr/>
        <p:nvPr/>
      </p:nvGrpSpPr>
      <p:grpSpPr>
        <a:xfrm>
          <a:off x="0" y="0"/>
          <a:ext cx="0" cy="0"/>
          <a:chOff x="0" y="0"/>
          <a:chExt cx="0" cy="0"/>
        </a:xfrm>
      </p:grpSpPr>
      <p:sp>
        <p:nvSpPr>
          <p:cNvPr id="248" name="Google Shape;248;p32"/>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txBox="1"/>
          <p:nvPr>
            <p:ph idx="4294967295" type="title"/>
          </p:nvPr>
        </p:nvSpPr>
        <p:spPr>
          <a:xfrm>
            <a:off x="311700" y="372500"/>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The Team</a:t>
            </a:r>
            <a:endParaRPr>
              <a:solidFill>
                <a:schemeClr val="lt1"/>
              </a:solidFill>
            </a:endParaRPr>
          </a:p>
        </p:txBody>
      </p:sp>
      <p:pic>
        <p:nvPicPr>
          <p:cNvPr descr="Corporate headshot of a woman" id="250" name="Google Shape;250;p32"/>
          <p:cNvPicPr preferRelativeResize="0"/>
          <p:nvPr/>
        </p:nvPicPr>
        <p:blipFill>
          <a:blip r:embed="rId3">
            <a:alphaModFix/>
          </a:blip>
          <a:stretch>
            <a:fillRect/>
          </a:stretch>
        </p:blipFill>
        <p:spPr>
          <a:xfrm>
            <a:off x="431463" y="1322225"/>
            <a:ext cx="1644300" cy="1644300"/>
          </a:xfrm>
          <a:prstGeom prst="ellipse">
            <a:avLst/>
          </a:prstGeom>
          <a:noFill/>
          <a:ln>
            <a:noFill/>
          </a:ln>
        </p:spPr>
      </p:pic>
      <p:sp>
        <p:nvSpPr>
          <p:cNvPr id="251" name="Google Shape;251;p32"/>
          <p:cNvSpPr txBox="1"/>
          <p:nvPr>
            <p:ph idx="4294967295" type="body"/>
          </p:nvPr>
        </p:nvSpPr>
        <p:spPr>
          <a:xfrm>
            <a:off x="164950"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dk1"/>
                </a:solidFill>
              </a:rPr>
              <a:t>Wendy Writer, CEO</a:t>
            </a:r>
            <a:endParaRPr sz="1700">
              <a:solidFill>
                <a:schemeClr val="dk1"/>
              </a:solidFill>
            </a:endParaRPr>
          </a:p>
        </p:txBody>
      </p:sp>
      <p:cxnSp>
        <p:nvCxnSpPr>
          <p:cNvPr id="252" name="Google Shape;252;p32"/>
          <p:cNvCxnSpPr/>
          <p:nvPr/>
        </p:nvCxnSpPr>
        <p:spPr>
          <a:xfrm>
            <a:off x="1118175" y="3561938"/>
            <a:ext cx="270900" cy="0"/>
          </a:xfrm>
          <a:prstGeom prst="straightConnector1">
            <a:avLst/>
          </a:prstGeom>
          <a:noFill/>
          <a:ln cap="flat" cmpd="sng" w="9525">
            <a:solidFill>
              <a:schemeClr val="dk2"/>
            </a:solidFill>
            <a:prstDash val="solid"/>
            <a:round/>
            <a:headEnd len="sm" w="sm" type="none"/>
            <a:tailEnd len="sm" w="sm" type="none"/>
          </a:ln>
        </p:spPr>
      </p:cxnSp>
      <p:sp>
        <p:nvSpPr>
          <p:cNvPr id="253" name="Google Shape;253;p32"/>
          <p:cNvSpPr txBox="1"/>
          <p:nvPr>
            <p:ph idx="4294967295" type="body"/>
          </p:nvPr>
        </p:nvSpPr>
        <p:spPr>
          <a:xfrm>
            <a:off x="164925" y="3641661"/>
            <a:ext cx="21774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Lorem ipsum dolor sit amet, consectetur adipiscing elit, sed do eiusmod tempor</a:t>
            </a:r>
            <a:endParaRPr sz="1300"/>
          </a:p>
        </p:txBody>
      </p:sp>
      <p:pic>
        <p:nvPicPr>
          <p:cNvPr descr="Corporate headshot of a man" id="254" name="Google Shape;254;p32"/>
          <p:cNvPicPr preferRelativeResize="0"/>
          <p:nvPr/>
        </p:nvPicPr>
        <p:blipFill>
          <a:blip r:embed="rId4">
            <a:alphaModFix/>
          </a:blip>
          <a:stretch>
            <a:fillRect/>
          </a:stretch>
        </p:blipFill>
        <p:spPr>
          <a:xfrm>
            <a:off x="2649421" y="1322375"/>
            <a:ext cx="1644300" cy="1644000"/>
          </a:xfrm>
          <a:prstGeom prst="ellipse">
            <a:avLst/>
          </a:prstGeom>
          <a:noFill/>
          <a:ln>
            <a:noFill/>
          </a:ln>
        </p:spPr>
      </p:pic>
      <p:sp>
        <p:nvSpPr>
          <p:cNvPr id="255" name="Google Shape;255;p32"/>
          <p:cNvSpPr txBox="1"/>
          <p:nvPr>
            <p:ph idx="4294967295" type="body"/>
          </p:nvPr>
        </p:nvSpPr>
        <p:spPr>
          <a:xfrm>
            <a:off x="2374559"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dk1"/>
                </a:solidFill>
              </a:rPr>
              <a:t>Ronny Reader, CFO</a:t>
            </a:r>
            <a:endParaRPr sz="1700">
              <a:solidFill>
                <a:schemeClr val="dk1"/>
              </a:solidFill>
            </a:endParaRPr>
          </a:p>
        </p:txBody>
      </p:sp>
      <p:cxnSp>
        <p:nvCxnSpPr>
          <p:cNvPr id="256" name="Google Shape;256;p32"/>
          <p:cNvCxnSpPr/>
          <p:nvPr/>
        </p:nvCxnSpPr>
        <p:spPr>
          <a:xfrm>
            <a:off x="3327800" y="3561938"/>
            <a:ext cx="270900" cy="0"/>
          </a:xfrm>
          <a:prstGeom prst="straightConnector1">
            <a:avLst/>
          </a:prstGeom>
          <a:noFill/>
          <a:ln cap="flat" cmpd="sng" w="9525">
            <a:solidFill>
              <a:schemeClr val="dk2"/>
            </a:solidFill>
            <a:prstDash val="solid"/>
            <a:round/>
            <a:headEnd len="sm" w="sm" type="none"/>
            <a:tailEnd len="sm" w="sm" type="none"/>
          </a:ln>
        </p:spPr>
      </p:cxnSp>
      <p:sp>
        <p:nvSpPr>
          <p:cNvPr id="257" name="Google Shape;257;p32"/>
          <p:cNvSpPr txBox="1"/>
          <p:nvPr>
            <p:ph idx="4294967295" type="body"/>
          </p:nvPr>
        </p:nvSpPr>
        <p:spPr>
          <a:xfrm>
            <a:off x="2374545" y="3641661"/>
            <a:ext cx="21774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Ut enim ad minim veniam, quis nostrud exercitation ullamco laboris nisi ut aliquip ex ea commodo consequat</a:t>
            </a:r>
            <a:endParaRPr sz="1300"/>
          </a:p>
        </p:txBody>
      </p:sp>
      <p:pic>
        <p:nvPicPr>
          <p:cNvPr descr="Corporate headshot of a woman" id="258" name="Google Shape;258;p32"/>
          <p:cNvPicPr preferRelativeResize="0"/>
          <p:nvPr/>
        </p:nvPicPr>
        <p:blipFill>
          <a:blip r:embed="rId5">
            <a:alphaModFix/>
          </a:blip>
          <a:stretch>
            <a:fillRect/>
          </a:stretch>
        </p:blipFill>
        <p:spPr>
          <a:xfrm>
            <a:off x="4867379" y="1322213"/>
            <a:ext cx="1644300" cy="1644300"/>
          </a:xfrm>
          <a:prstGeom prst="ellipse">
            <a:avLst/>
          </a:prstGeom>
          <a:noFill/>
          <a:ln>
            <a:noFill/>
          </a:ln>
        </p:spPr>
      </p:pic>
      <p:sp>
        <p:nvSpPr>
          <p:cNvPr id="259" name="Google Shape;259;p32"/>
          <p:cNvSpPr txBox="1"/>
          <p:nvPr>
            <p:ph idx="4294967295" type="body"/>
          </p:nvPr>
        </p:nvSpPr>
        <p:spPr>
          <a:xfrm>
            <a:off x="4584180"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dk1"/>
                </a:solidFill>
              </a:rPr>
              <a:t>Abby Author, CTO</a:t>
            </a:r>
            <a:endParaRPr sz="1700">
              <a:solidFill>
                <a:schemeClr val="dk1"/>
              </a:solidFill>
            </a:endParaRPr>
          </a:p>
        </p:txBody>
      </p:sp>
      <p:cxnSp>
        <p:nvCxnSpPr>
          <p:cNvPr id="260" name="Google Shape;260;p32"/>
          <p:cNvCxnSpPr/>
          <p:nvPr/>
        </p:nvCxnSpPr>
        <p:spPr>
          <a:xfrm>
            <a:off x="5554075" y="3561938"/>
            <a:ext cx="270900" cy="0"/>
          </a:xfrm>
          <a:prstGeom prst="straightConnector1">
            <a:avLst/>
          </a:prstGeom>
          <a:noFill/>
          <a:ln cap="flat" cmpd="sng" w="9525">
            <a:solidFill>
              <a:schemeClr val="dk2"/>
            </a:solidFill>
            <a:prstDash val="solid"/>
            <a:round/>
            <a:headEnd len="sm" w="sm" type="none"/>
            <a:tailEnd len="sm" w="sm" type="none"/>
          </a:ln>
        </p:spPr>
      </p:cxnSp>
      <p:sp>
        <p:nvSpPr>
          <p:cNvPr id="261" name="Google Shape;261;p32"/>
          <p:cNvSpPr txBox="1"/>
          <p:nvPr>
            <p:ph idx="4294967295" type="body"/>
          </p:nvPr>
        </p:nvSpPr>
        <p:spPr>
          <a:xfrm>
            <a:off x="4584169" y="3641661"/>
            <a:ext cx="21774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Duis aute irure dolor in reprehenderit in voluptate velit esse cillum dolore eu fugiat nulla pariatur</a:t>
            </a:r>
            <a:endParaRPr sz="1300"/>
          </a:p>
        </p:txBody>
      </p:sp>
      <p:pic>
        <p:nvPicPr>
          <p:cNvPr descr="Corporate headshot of a man" id="262" name="Google Shape;262;p32"/>
          <p:cNvPicPr preferRelativeResize="0"/>
          <p:nvPr/>
        </p:nvPicPr>
        <p:blipFill>
          <a:blip r:embed="rId6">
            <a:alphaModFix/>
          </a:blip>
          <a:stretch>
            <a:fillRect/>
          </a:stretch>
        </p:blipFill>
        <p:spPr>
          <a:xfrm>
            <a:off x="7085338" y="1322225"/>
            <a:ext cx="1644300" cy="1644300"/>
          </a:xfrm>
          <a:prstGeom prst="ellipse">
            <a:avLst/>
          </a:prstGeom>
          <a:noFill/>
          <a:ln>
            <a:noFill/>
          </a:ln>
        </p:spPr>
      </p:pic>
      <p:sp>
        <p:nvSpPr>
          <p:cNvPr id="263" name="Google Shape;263;p32"/>
          <p:cNvSpPr txBox="1"/>
          <p:nvPr>
            <p:ph idx="4294967295" type="body"/>
          </p:nvPr>
        </p:nvSpPr>
        <p:spPr>
          <a:xfrm>
            <a:off x="6793801"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dk1"/>
                </a:solidFill>
              </a:rPr>
              <a:t>Berry Books, CPO</a:t>
            </a:r>
            <a:endParaRPr sz="1700">
              <a:solidFill>
                <a:schemeClr val="dk1"/>
              </a:solidFill>
            </a:endParaRPr>
          </a:p>
        </p:txBody>
      </p:sp>
      <p:cxnSp>
        <p:nvCxnSpPr>
          <p:cNvPr id="264" name="Google Shape;264;p32"/>
          <p:cNvCxnSpPr/>
          <p:nvPr/>
        </p:nvCxnSpPr>
        <p:spPr>
          <a:xfrm>
            <a:off x="7747050" y="3561938"/>
            <a:ext cx="270900" cy="0"/>
          </a:xfrm>
          <a:prstGeom prst="straightConnector1">
            <a:avLst/>
          </a:prstGeom>
          <a:noFill/>
          <a:ln cap="flat" cmpd="sng" w="9525">
            <a:solidFill>
              <a:schemeClr val="dk2"/>
            </a:solidFill>
            <a:prstDash val="solid"/>
            <a:round/>
            <a:headEnd len="sm" w="sm" type="none"/>
            <a:tailEnd len="sm" w="sm" type="none"/>
          </a:ln>
        </p:spPr>
      </p:cxnSp>
      <p:sp>
        <p:nvSpPr>
          <p:cNvPr id="265" name="Google Shape;265;p32"/>
          <p:cNvSpPr txBox="1"/>
          <p:nvPr>
            <p:ph idx="4294967295" type="body"/>
          </p:nvPr>
        </p:nvSpPr>
        <p:spPr>
          <a:xfrm>
            <a:off x="6793795" y="3641661"/>
            <a:ext cx="21774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Excepteur sint occaecat cupidatat non proident, sunt in culpa qui officia deserunt mollit anim id est laborum</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a:t>
            </a:r>
            <a:r>
              <a:rPr lang="en"/>
              <a:t> (Kasha)</a:t>
            </a:r>
            <a:endParaRPr/>
          </a:p>
        </p:txBody>
      </p:sp>
      <p:sp>
        <p:nvSpPr>
          <p:cNvPr id="73" name="Google Shape;73;p15"/>
          <p:cNvSpPr txBox="1"/>
          <p:nvPr>
            <p:ph idx="1" type="body"/>
          </p:nvPr>
        </p:nvSpPr>
        <p:spPr>
          <a:xfrm>
            <a:off x="311700" y="11622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Opportunity</a:t>
            </a:r>
            <a:r>
              <a:rPr lang="en"/>
              <a:t> (Kasha)</a:t>
            </a:r>
            <a:endParaRPr/>
          </a:p>
        </p:txBody>
      </p:sp>
      <p:sp>
        <p:nvSpPr>
          <p:cNvPr id="79" name="Google Shape;79;p16"/>
          <p:cNvSpPr txBox="1"/>
          <p:nvPr>
            <p:ph idx="1" type="body"/>
          </p:nvPr>
        </p:nvSpPr>
        <p:spPr>
          <a:xfrm>
            <a:off x="311700" y="11622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Customer</a:t>
            </a:r>
            <a:r>
              <a:rPr lang="en"/>
              <a:t> (Cynthia)</a:t>
            </a:r>
            <a:endParaRPr/>
          </a:p>
        </p:txBody>
      </p:sp>
      <p:sp>
        <p:nvSpPr>
          <p:cNvPr id="85" name="Google Shape;85;p17"/>
          <p:cNvSpPr txBox="1"/>
          <p:nvPr>
            <p:ph idx="1" type="body"/>
          </p:nvPr>
        </p:nvSpPr>
        <p:spPr>
          <a:xfrm>
            <a:off x="311700" y="1017725"/>
            <a:ext cx="8520600" cy="3803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Identify targeted user/customer segment for the MVP.   </a:t>
            </a:r>
            <a:endParaRPr sz="1200">
              <a:solidFill>
                <a:schemeClr val="dk1"/>
              </a:solidFill>
              <a:latin typeface="Arial"/>
              <a:ea typeface="Arial"/>
              <a:cs typeface="Arial"/>
              <a:sym typeface="Arial"/>
            </a:endParaRPr>
          </a:p>
          <a:p>
            <a:pPr indent="-304800" lvl="1" marL="914400" rtl="0" algn="l">
              <a:spcBef>
                <a:spcPts val="0"/>
              </a:spcBef>
              <a:spcAft>
                <a:spcPts val="0"/>
              </a:spcAft>
              <a:buClr>
                <a:schemeClr val="dk1"/>
              </a:buClr>
              <a:buSzPts val="1200"/>
              <a:buFont typeface="Arial"/>
              <a:buChar char="○"/>
            </a:pPr>
            <a:r>
              <a:rPr lang="en" sz="1050">
                <a:solidFill>
                  <a:schemeClr val="dk1"/>
                </a:solidFill>
                <a:latin typeface="Arial"/>
                <a:ea typeface="Arial"/>
                <a:cs typeface="Arial"/>
                <a:sym typeface="Arial"/>
              </a:rPr>
              <a:t>Beginner to advanced gardeners that are within the planning stages of their garden.</a:t>
            </a:r>
            <a:endParaRPr sz="105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Define the primary use case validated by this target user/customer.</a:t>
            </a:r>
            <a:endParaRPr sz="1200">
              <a:solidFill>
                <a:schemeClr val="dk1"/>
              </a:solidFill>
              <a:latin typeface="Arial"/>
              <a:ea typeface="Arial"/>
              <a:cs typeface="Arial"/>
              <a:sym typeface="Arial"/>
            </a:endParaRPr>
          </a:p>
          <a:p>
            <a:pPr indent="-304800" lvl="1" marL="914400" rtl="0" algn="l">
              <a:spcBef>
                <a:spcPts val="0"/>
              </a:spcBef>
              <a:spcAft>
                <a:spcPts val="0"/>
              </a:spcAft>
              <a:buClr>
                <a:schemeClr val="dk1"/>
              </a:buClr>
              <a:buSzPts val="1200"/>
              <a:buFont typeface="Arial"/>
              <a:buChar char="○"/>
            </a:pPr>
            <a:r>
              <a:rPr lang="en" sz="1050">
                <a:solidFill>
                  <a:schemeClr val="dk1"/>
                </a:solidFill>
                <a:latin typeface="Arial"/>
                <a:ea typeface="Arial"/>
                <a:cs typeface="Arial"/>
                <a:sym typeface="Arial"/>
              </a:rPr>
              <a:t>For example, a gardener that would like to start planting within the month of October will be given a list of plants that they can start planting within that same month. They will be given a list of vegetable suggestions, companion plants, or aesthetic plants based off the customer’s preferences and location. </a:t>
            </a:r>
            <a:endParaRPr sz="105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What might be other key assumptions that are important to validate with the target user/customer?</a:t>
            </a:r>
            <a:endParaRPr sz="1200">
              <a:solidFill>
                <a:schemeClr val="dk1"/>
              </a:solidFill>
              <a:latin typeface="Arial"/>
              <a:ea typeface="Arial"/>
              <a:cs typeface="Arial"/>
              <a:sym typeface="Arial"/>
            </a:endParaRPr>
          </a:p>
          <a:p>
            <a:pPr indent="-304800" lvl="1" marL="914400" rtl="0" algn="l">
              <a:spcBef>
                <a:spcPts val="0"/>
              </a:spcBef>
              <a:spcAft>
                <a:spcPts val="0"/>
              </a:spcAft>
              <a:buClr>
                <a:schemeClr val="dk1"/>
              </a:buClr>
              <a:buSzPts val="1200"/>
              <a:buFont typeface="Arial"/>
              <a:buChar char="○"/>
            </a:pPr>
            <a:r>
              <a:rPr lang="en" sz="1050">
                <a:solidFill>
                  <a:schemeClr val="dk1"/>
                </a:solidFill>
                <a:latin typeface="Arial"/>
                <a:ea typeface="Arial"/>
                <a:cs typeface="Arial"/>
                <a:sym typeface="Arial"/>
              </a:rPr>
              <a:t>They would probably need to know a general idea of the amount of sun hours they get. Some people live within covered spaces, making the amount of sun hours drastically different. </a:t>
            </a:r>
            <a:endParaRPr sz="105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How would you go about validating these additional key assumptions.</a:t>
            </a:r>
            <a:endParaRPr sz="1200">
              <a:solidFill>
                <a:schemeClr val="dk1"/>
              </a:solidFill>
              <a:latin typeface="Arial"/>
              <a:ea typeface="Arial"/>
              <a:cs typeface="Arial"/>
              <a:sym typeface="Arial"/>
            </a:endParaRPr>
          </a:p>
          <a:p>
            <a:pPr indent="-304800" lvl="1" marL="914400" rtl="0" algn="l">
              <a:spcBef>
                <a:spcPts val="0"/>
              </a:spcBef>
              <a:spcAft>
                <a:spcPts val="0"/>
              </a:spcAft>
              <a:buClr>
                <a:schemeClr val="dk1"/>
              </a:buClr>
              <a:buSzPts val="1200"/>
              <a:buFont typeface="Arial"/>
              <a:buChar char="○"/>
            </a:pPr>
            <a:r>
              <a:rPr lang="en" sz="1050">
                <a:solidFill>
                  <a:schemeClr val="dk1"/>
                </a:solidFill>
                <a:latin typeface="Arial"/>
                <a:ea typeface="Arial"/>
                <a:cs typeface="Arial"/>
                <a:sym typeface="Arial"/>
              </a:rPr>
              <a:t>In regards to the customer’s location, we can prompt the user if they know what zone they are in and what direction they are facing.If not, we can use location based access prompts to help them figure it out.</a:t>
            </a:r>
            <a:endParaRPr sz="1050">
              <a:solidFill>
                <a:schemeClr val="dk1"/>
              </a:solidFill>
              <a:latin typeface="Arial"/>
              <a:ea typeface="Arial"/>
              <a:cs typeface="Arial"/>
              <a:sym typeface="Arial"/>
            </a:endParaRPr>
          </a:p>
          <a:p>
            <a:pPr indent="-304800" lvl="1" marL="914400" rtl="0" algn="l">
              <a:spcBef>
                <a:spcPts val="0"/>
              </a:spcBef>
              <a:spcAft>
                <a:spcPts val="0"/>
              </a:spcAft>
              <a:buClr>
                <a:schemeClr val="dk1"/>
              </a:buClr>
              <a:buSzPts val="1200"/>
              <a:buFont typeface="Arial"/>
              <a:buChar char="○"/>
            </a:pPr>
            <a:r>
              <a:rPr lang="en" sz="1050">
                <a:solidFill>
                  <a:schemeClr val="dk1"/>
                </a:solidFill>
                <a:latin typeface="Arial"/>
                <a:ea typeface="Arial"/>
                <a:cs typeface="Arial"/>
                <a:sym typeface="Arial"/>
              </a:rPr>
              <a:t>In regards to the customer’s sun hours, we can prompt the user if they know the number of hours. If not, we can ask if the garden they are planting in is a covered space, and based on what direction they are facing, we can estimate how many sun hours they are getting. </a:t>
            </a:r>
            <a:endParaRPr sz="105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Who will you contact to conduct initial user research and feedback?</a:t>
            </a:r>
            <a:endParaRPr sz="1200">
              <a:solidFill>
                <a:schemeClr val="dk1"/>
              </a:solidFill>
              <a:latin typeface="Arial"/>
              <a:ea typeface="Arial"/>
              <a:cs typeface="Arial"/>
              <a:sym typeface="Arial"/>
            </a:endParaRPr>
          </a:p>
          <a:p>
            <a:pPr indent="-304800" lvl="1" marL="914400" rtl="0" algn="l">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https://www.appypie.com/market-research-app-idea-how-to</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What is the user journey and UI/UX for this data product?</a:t>
            </a:r>
            <a:endParaRPr sz="1200">
              <a:solidFill>
                <a:schemeClr val="dk1"/>
              </a:solidFill>
              <a:latin typeface="Arial"/>
              <a:ea typeface="Arial"/>
              <a:cs typeface="Arial"/>
              <a:sym typeface="Arial"/>
            </a:endParaRPr>
          </a:p>
          <a:p>
            <a:pPr indent="-304800" lvl="1" marL="914400" rtl="0" algn="l">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https://www.resourcifi.com/blog/app-idea-research/</a:t>
            </a:r>
            <a:endParaRPr sz="12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Assumptions</a:t>
            </a:r>
            <a:r>
              <a:rPr lang="en"/>
              <a:t> (Cynthia)</a:t>
            </a:r>
            <a:endParaRPr/>
          </a:p>
        </p:txBody>
      </p:sp>
      <p:sp>
        <p:nvSpPr>
          <p:cNvPr id="91" name="Google Shape;91;p18"/>
          <p:cNvSpPr txBox="1"/>
          <p:nvPr>
            <p:ph idx="1" type="body"/>
          </p:nvPr>
        </p:nvSpPr>
        <p:spPr>
          <a:xfrm>
            <a:off x="311700" y="11622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latin typeface="Arial"/>
              <a:ea typeface="Arial"/>
              <a:cs typeface="Arial"/>
              <a:sym typeface="Arial"/>
            </a:endParaRPr>
          </a:p>
          <a:p>
            <a:pPr indent="0" lvl="0" marL="0" rtl="0" algn="l">
              <a:spcBef>
                <a:spcPts val="0"/>
              </a:spcBef>
              <a:spcAft>
                <a:spcPts val="0"/>
              </a:spcAft>
              <a:buNone/>
            </a:pPr>
            <a:r>
              <a:t/>
            </a:r>
            <a:endParaRPr sz="1050">
              <a:solidFill>
                <a:schemeClr val="dk1"/>
              </a:solidFill>
              <a:latin typeface="Arial"/>
              <a:ea typeface="Arial"/>
              <a:cs typeface="Arial"/>
              <a:sym typeface="Arial"/>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p:txBody>
      </p:sp>
      <p:graphicFrame>
        <p:nvGraphicFramePr>
          <p:cNvPr id="92" name="Google Shape;92;p18"/>
          <p:cNvGraphicFramePr/>
          <p:nvPr/>
        </p:nvGraphicFramePr>
        <p:xfrm>
          <a:off x="643775" y="1479525"/>
          <a:ext cx="3000000" cy="3000000"/>
        </p:xfrm>
        <a:graphic>
          <a:graphicData uri="http://schemas.openxmlformats.org/drawingml/2006/table">
            <a:tbl>
              <a:tblPr>
                <a:noFill/>
                <a:tableStyleId>{760B6B16-D1BD-47E6-92EB-AA65D8FA0CCE}</a:tableStyleId>
              </a:tblPr>
              <a:tblGrid>
                <a:gridCol w="3662800"/>
                <a:gridCol w="3662800"/>
              </a:tblGrid>
              <a:tr h="584625">
                <a:tc>
                  <a:txBody>
                    <a:bodyPr/>
                    <a:lstStyle/>
                    <a:p>
                      <a:pPr indent="0" lvl="0" marL="0" rtl="0" algn="l">
                        <a:spcBef>
                          <a:spcPts val="0"/>
                        </a:spcBef>
                        <a:spcAft>
                          <a:spcPts val="0"/>
                        </a:spcAft>
                        <a:buNone/>
                      </a:pPr>
                      <a:r>
                        <a:rPr lang="en" sz="1800">
                          <a:solidFill>
                            <a:schemeClr val="dk1"/>
                          </a:solidFill>
                        </a:rPr>
                        <a:t>Users will have …</a:t>
                      </a:r>
                      <a:endParaRPr sz="1800">
                        <a:solidFill>
                          <a:schemeClr val="dk1"/>
                        </a:solidFill>
                      </a:endParaRPr>
                    </a:p>
                  </a:txBody>
                  <a:tcPr marT="91425" marB="91425" marR="91425" marL="91425"/>
                </a:tc>
                <a:tc>
                  <a:txBody>
                    <a:bodyPr/>
                    <a:lstStyle/>
                    <a:p>
                      <a:pPr indent="0" lvl="0" marL="0" rtl="0" algn="l">
                        <a:spcBef>
                          <a:spcPts val="0"/>
                        </a:spcBef>
                        <a:spcAft>
                          <a:spcPts val="0"/>
                        </a:spcAft>
                        <a:buNone/>
                      </a:pPr>
                      <a:r>
                        <a:rPr lang="en" sz="1800">
                          <a:solidFill>
                            <a:schemeClr val="dk1"/>
                          </a:solidFill>
                        </a:rPr>
                        <a:t>User willing to provide …</a:t>
                      </a:r>
                      <a:endParaRPr sz="1800">
                        <a:solidFill>
                          <a:schemeClr val="dk1"/>
                        </a:solidFill>
                      </a:endParaRPr>
                    </a:p>
                  </a:txBody>
                  <a:tcPr marT="91425" marB="91425" marR="91425" marL="91425"/>
                </a:tc>
              </a:tr>
              <a:tr h="2213850">
                <a:tc>
                  <a:txBody>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a basic understanding of gardening terminology (i.e., compost, tilling, container, frost date, etc.)</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basic to intermediate website/app navigation skills</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Information on: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planting zone/ zip code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direction their garden is facing</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one or more plants that they would like to garden</a:t>
                      </a:r>
                      <a:endParaRPr>
                        <a:solidFill>
                          <a:schemeClr val="dk1"/>
                        </a:solidFill>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UI/UX Journey</a:t>
            </a:r>
            <a:r>
              <a:rPr lang="en"/>
              <a:t> (Robert)</a:t>
            </a:r>
            <a:endParaRPr/>
          </a:p>
        </p:txBody>
      </p:sp>
      <p:sp>
        <p:nvSpPr>
          <p:cNvPr id="98" name="Google Shape;98;p19"/>
          <p:cNvSpPr txBox="1"/>
          <p:nvPr>
            <p:ph idx="1" type="body"/>
          </p:nvPr>
        </p:nvSpPr>
        <p:spPr>
          <a:xfrm>
            <a:off x="311700" y="11622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sz="120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Name</a:t>
            </a:r>
            <a:r>
              <a:rPr lang="en"/>
              <a:t> (Robert)</a:t>
            </a:r>
            <a:endParaRPr/>
          </a:p>
        </p:txBody>
      </p:sp>
      <p:sp>
        <p:nvSpPr>
          <p:cNvPr id="104" name="Google Shape;104;p20"/>
          <p:cNvSpPr txBox="1"/>
          <p:nvPr>
            <p:ph idx="1" type="body"/>
          </p:nvPr>
        </p:nvSpPr>
        <p:spPr>
          <a:xfrm>
            <a:off x="311700" y="11622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Briefly</a:t>
            </a:r>
            <a:r>
              <a:rPr lang="en"/>
              <a:t> mention project names and that we are still deciding</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105" name="Google Shape;105;p20"/>
          <p:cNvGraphicFramePr/>
          <p:nvPr/>
        </p:nvGraphicFramePr>
        <p:xfrm>
          <a:off x="805350" y="1739075"/>
          <a:ext cx="3000000" cy="3000000"/>
        </p:xfrm>
        <a:graphic>
          <a:graphicData uri="http://schemas.openxmlformats.org/drawingml/2006/table">
            <a:tbl>
              <a:tblPr>
                <a:noFill/>
                <a:tableStyleId>{760B6B16-D1BD-47E6-92EB-AA65D8FA0CCE}</a:tableStyleId>
              </a:tblPr>
              <a:tblGrid>
                <a:gridCol w="3619500"/>
                <a:gridCol w="3619500"/>
              </a:tblGrid>
              <a:tr h="381000">
                <a:tc>
                  <a:txBody>
                    <a:bodyPr/>
                    <a:lstStyle/>
                    <a:p>
                      <a:pPr indent="0" lvl="0" marL="0" rtl="0" algn="l">
                        <a:lnSpc>
                          <a:spcPct val="115000"/>
                        </a:lnSpc>
                        <a:spcBef>
                          <a:spcPts val="0"/>
                        </a:spcBef>
                        <a:spcAft>
                          <a:spcPts val="0"/>
                        </a:spcAft>
                        <a:buNone/>
                      </a:pPr>
                      <a:r>
                        <a:rPr lang="en" sz="1000">
                          <a:solidFill>
                            <a:schemeClr val="dk1"/>
                          </a:solidFill>
                        </a:rPr>
                        <a:t>Gardening By the Bard</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W2P - What to Plant</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Gardentopia</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Green Thumb</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Plant Harmony</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Garden Harmony</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Backyard Blooms</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Bloomers</a:t>
                      </a:r>
                      <a:endParaRPr sz="1000">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 sz="1000">
                          <a:solidFill>
                            <a:schemeClr val="dk1"/>
                          </a:solidFill>
                        </a:rPr>
                        <a:t>Plant It up</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Leafy Gardens</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Wut2Gro</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Plant 4 Me</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Gardenia.ai</a:t>
                      </a:r>
                      <a:endParaRPr sz="1000" u="sng">
                        <a:solidFill>
                          <a:schemeClr val="dk1"/>
                        </a:solidFill>
                      </a:endParaRPr>
                    </a:p>
                    <a:p>
                      <a:pPr indent="0" lvl="0" marL="0" rtl="0" algn="l">
                        <a:lnSpc>
                          <a:spcPct val="115000"/>
                        </a:lnSpc>
                        <a:spcBef>
                          <a:spcPts val="0"/>
                        </a:spcBef>
                        <a:spcAft>
                          <a:spcPts val="0"/>
                        </a:spcAft>
                        <a:buNone/>
                      </a:pPr>
                      <a:r>
                        <a:rPr lang="en" sz="1000">
                          <a:solidFill>
                            <a:schemeClr val="dk1"/>
                          </a:solidFill>
                        </a:rPr>
                        <a:t>Petals n leaves</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Sprouts n sprigs</a:t>
                      </a:r>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r>
              <a:rPr lang="en"/>
              <a:t> (Karl)</a:t>
            </a:r>
            <a:endParaRPr/>
          </a:p>
        </p:txBody>
      </p:sp>
      <p:sp>
        <p:nvSpPr>
          <p:cNvPr id="111" name="Google Shape;111;p21"/>
          <p:cNvSpPr txBox="1"/>
          <p:nvPr>
            <p:ph idx="1" type="body"/>
          </p:nvPr>
        </p:nvSpPr>
        <p:spPr>
          <a:xfrm>
            <a:off x="311700" y="116222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Mention datasets we have on our team plan doc and how we </a:t>
            </a:r>
            <a:r>
              <a:rPr lang="en" sz="1200">
                <a:solidFill>
                  <a:srgbClr val="000000"/>
                </a:solidFill>
                <a:latin typeface="Arial"/>
                <a:ea typeface="Arial"/>
                <a:cs typeface="Arial"/>
                <a:sym typeface="Arial"/>
              </a:rPr>
              <a:t>can</a:t>
            </a:r>
            <a:r>
              <a:rPr lang="en" sz="1200">
                <a:solidFill>
                  <a:srgbClr val="000000"/>
                </a:solidFill>
                <a:latin typeface="Arial"/>
                <a:ea typeface="Arial"/>
                <a:cs typeface="Arial"/>
                <a:sym typeface="Arial"/>
              </a:rPr>
              <a:t> use it for this project</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Also mention if we need any additional datasets</a:t>
            </a:r>
            <a:endParaRPr sz="120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